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1" r:id="rId4"/>
    <p:sldId id="260" r:id="rId5"/>
    <p:sldId id="276" r:id="rId6"/>
    <p:sldId id="284" r:id="rId7"/>
    <p:sldId id="286" r:id="rId8"/>
    <p:sldId id="274" r:id="rId9"/>
    <p:sldId id="275" r:id="rId10"/>
    <p:sldId id="285" r:id="rId11"/>
    <p:sldId id="287" r:id="rId12"/>
    <p:sldId id="277" r:id="rId13"/>
    <p:sldId id="273" r:id="rId14"/>
    <p:sldId id="279" r:id="rId15"/>
    <p:sldId id="272" r:id="rId16"/>
    <p:sldId id="281" r:id="rId17"/>
    <p:sldId id="280" r:id="rId18"/>
    <p:sldId id="278" r:id="rId19"/>
    <p:sldId id="269" r:id="rId20"/>
    <p:sldId id="267" r:id="rId21"/>
    <p:sldId id="262" r:id="rId22"/>
    <p:sldId id="268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BC0813"/>
    <a:srgbClr val="FFFFFF"/>
    <a:srgbClr val="6C0000"/>
    <a:srgbClr val="FBC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4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2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1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9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6169D-330D-4D58-A205-17DC5ACFC48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EED35-318E-451F-A4E3-7D11A33BBD8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4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2352666"/>
            <a:ext cx="12193057" cy="4505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971" y="1306404"/>
            <a:ext cx="10218057" cy="2387600"/>
          </a:xfrm>
        </p:spPr>
        <p:txBody>
          <a:bodyPr>
            <a:normAutofit fontScale="90000"/>
          </a:bodyPr>
          <a:lstStyle/>
          <a:p>
            <a:r>
              <a:rPr lang="uk-UA" sz="96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Система державного правління Індонезії</a:t>
            </a:r>
            <a:endParaRPr lang="uk-UA" sz="9600" b="1" dirty="0">
              <a:ln w="9525">
                <a:solidFill>
                  <a:schemeClr val="tx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90971" y="5349866"/>
            <a:ext cx="4096657" cy="960092"/>
          </a:xfrm>
        </p:spPr>
        <p:txBody>
          <a:bodyPr/>
          <a:lstStyle/>
          <a:p>
            <a:r>
              <a:rPr lang="uk-UA" dirty="0" smtClean="0">
                <a:solidFill>
                  <a:schemeClr val="bg1"/>
                </a:solidFill>
              </a:rPr>
              <a:t>Виконав студент групи КН-308</a:t>
            </a:r>
            <a:endParaRPr lang="uk-UA" dirty="0">
              <a:solidFill>
                <a:schemeClr val="bg1"/>
              </a:solidFill>
            </a:endParaRPr>
          </a:p>
          <a:p>
            <a:r>
              <a:rPr lang="uk-UA" dirty="0" smtClean="0">
                <a:solidFill>
                  <a:schemeClr val="bg1"/>
                </a:solidFill>
              </a:rPr>
              <a:t>Матвіїв Микола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836"/>
          <a:stretch/>
        </p:blipFill>
        <p:spPr>
          <a:xfrm>
            <a:off x="-29979" y="0"/>
            <a:ext cx="1222198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668" y="464458"/>
            <a:ext cx="5065961" cy="6139542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>
                <a:solidFill>
                  <a:schemeClr val="bg1"/>
                </a:solidFill>
              </a:rPr>
              <a:t>Вищим органом державної влади є Народний консультативний конгрес</a:t>
            </a:r>
            <a:r>
              <a:rPr lang="ru-RU" b="1" dirty="0" smtClean="0">
                <a:solidFill>
                  <a:schemeClr val="bg1"/>
                </a:solidFill>
              </a:rPr>
              <a:t>. </a:t>
            </a:r>
            <a:endParaRPr lang="uk-UA" b="1" dirty="0" smtClean="0">
              <a:solidFill>
                <a:schemeClr val="bg1"/>
              </a:solidFill>
            </a:endParaRPr>
          </a:p>
          <a:p>
            <a:r>
              <a:rPr lang="uk-UA" b="1" dirty="0" smtClean="0">
                <a:solidFill>
                  <a:schemeClr val="bg1"/>
                </a:solidFill>
              </a:rPr>
              <a:t>Вищий орган законодавчої влади - Народний консультативний конгрес (1000 депутатів, з них половина - члени парламенту, інших - представників від партій, адміністративних одиниць, армії, професійних груп - призначає президент), який обирається не рідше 1 разу на 5 років. </a:t>
            </a:r>
          </a:p>
          <a:p>
            <a:r>
              <a:rPr lang="uk-UA" b="1" dirty="0" smtClean="0">
                <a:solidFill>
                  <a:schemeClr val="bg1"/>
                </a:solidFill>
              </a:rPr>
              <a:t>Поточні ж законодавчі функції здійснює однопалатний парламент - Рада народних представників (500 депутатів).</a:t>
            </a:r>
            <a:endParaRPr lang="uk-U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05" y="522516"/>
            <a:ext cx="10242638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7541"/>
          <a:stretch/>
        </p:blipFill>
        <p:spPr>
          <a:xfrm>
            <a:off x="1" y="-14514"/>
            <a:ext cx="12191999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17715"/>
            <a:ext cx="12192000" cy="68580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uk-UA" sz="4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Політичною й ідеологічною основою Республіки Індонезія є Панчасила </a:t>
            </a:r>
          </a:p>
          <a:p>
            <a:pPr marL="0" indent="0" algn="r">
              <a:buNone/>
            </a:pPr>
            <a:r>
              <a:rPr lang="uk-UA" sz="32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(на санскритському - "п'ять принципів")</a:t>
            </a:r>
          </a:p>
          <a:p>
            <a:pPr marL="5195888"/>
            <a:r>
              <a:rPr lang="uk-UA" dirty="0" smtClean="0">
                <a:solidFill>
                  <a:schemeClr val="bg1"/>
                </a:solidFill>
              </a:rPr>
              <a:t>Віра </a:t>
            </a:r>
            <a:r>
              <a:rPr lang="uk-UA" dirty="0">
                <a:solidFill>
                  <a:schemeClr val="bg1"/>
                </a:solidFill>
              </a:rPr>
              <a:t>в єдиного й всемогутнього Бога; </a:t>
            </a:r>
            <a:endParaRPr lang="uk-UA" dirty="0" smtClean="0">
              <a:solidFill>
                <a:schemeClr val="bg1"/>
              </a:solidFill>
            </a:endParaRPr>
          </a:p>
          <a:p>
            <a:pPr marL="5195888"/>
            <a:r>
              <a:rPr lang="uk-UA" dirty="0" smtClean="0">
                <a:solidFill>
                  <a:schemeClr val="bg1"/>
                </a:solidFill>
              </a:rPr>
              <a:t>Справедливе </a:t>
            </a:r>
            <a:r>
              <a:rPr lang="uk-UA" dirty="0">
                <a:solidFill>
                  <a:schemeClr val="bg1"/>
                </a:solidFill>
              </a:rPr>
              <a:t>й цивілізоване суспільство; </a:t>
            </a:r>
            <a:endParaRPr lang="uk-UA" dirty="0" smtClean="0">
              <a:solidFill>
                <a:schemeClr val="bg1"/>
              </a:solidFill>
            </a:endParaRPr>
          </a:p>
          <a:p>
            <a:pPr marL="5195888"/>
            <a:r>
              <a:rPr lang="uk-UA" dirty="0" smtClean="0">
                <a:solidFill>
                  <a:schemeClr val="bg1"/>
                </a:solidFill>
              </a:rPr>
              <a:t>Єдність </a:t>
            </a:r>
            <a:r>
              <a:rPr lang="uk-UA" dirty="0">
                <a:solidFill>
                  <a:schemeClr val="bg1"/>
                </a:solidFill>
              </a:rPr>
              <a:t>Індонезії, або націоналізм; </a:t>
            </a:r>
            <a:endParaRPr lang="uk-UA" dirty="0" smtClean="0">
              <a:solidFill>
                <a:schemeClr val="bg1"/>
              </a:solidFill>
            </a:endParaRPr>
          </a:p>
          <a:p>
            <a:pPr marL="5195888"/>
            <a:r>
              <a:rPr lang="uk-UA" dirty="0" smtClean="0">
                <a:solidFill>
                  <a:schemeClr val="bg1"/>
                </a:solidFill>
              </a:rPr>
              <a:t>Демократія</a:t>
            </a:r>
            <a:r>
              <a:rPr lang="uk-UA" dirty="0">
                <a:solidFill>
                  <a:schemeClr val="bg1"/>
                </a:solidFill>
              </a:rPr>
              <a:t>, здійснювана внутрішньою мудрістю одноголосності, що випливає з дискусій серед представників; </a:t>
            </a:r>
            <a:endParaRPr lang="uk-UA" dirty="0" smtClean="0">
              <a:solidFill>
                <a:schemeClr val="bg1"/>
              </a:solidFill>
            </a:endParaRPr>
          </a:p>
          <a:p>
            <a:pPr marL="5195888"/>
            <a:r>
              <a:rPr lang="uk-UA" dirty="0" smtClean="0">
                <a:solidFill>
                  <a:schemeClr val="bg1"/>
                </a:solidFill>
              </a:rPr>
              <a:t>Соціальна </a:t>
            </a:r>
            <a:r>
              <a:rPr lang="uk-UA" dirty="0">
                <a:solidFill>
                  <a:schemeClr val="bg1"/>
                </a:solidFill>
              </a:rPr>
              <a:t>справедливість до всього народу Індонезії. </a:t>
            </a:r>
            <a:endParaRPr lang="uk-UA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uk-UA" sz="31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В </a:t>
            </a:r>
            <a:r>
              <a:rPr lang="uk-UA" sz="3100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1985 набув чинності закон, що зобов'язує всі соціальні й політичні організації </a:t>
            </a:r>
            <a:r>
              <a:rPr lang="uk-UA" sz="31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прийняти </a:t>
            </a:r>
            <a:r>
              <a:rPr lang="uk-UA" sz="3100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принципи </a:t>
            </a:r>
            <a:r>
              <a:rPr lang="uk-UA" sz="3100" b="1" dirty="0" err="1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панчасила</a:t>
            </a:r>
            <a:r>
              <a:rPr lang="uk-UA" sz="3100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 як базову ідеологія</a:t>
            </a:r>
          </a:p>
        </p:txBody>
      </p:sp>
    </p:spTree>
    <p:extLst>
      <p:ext uri="{BB962C8B-B14F-4D97-AF65-F5344CB8AC3E}">
        <p14:creationId xmlns:p14="http://schemas.microsoft.com/office/powerpoint/2010/main" val="17664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6440"/>
            <a:ext cx="11814628" cy="1325563"/>
          </a:xfrm>
        </p:spPr>
        <p:txBody>
          <a:bodyPr>
            <a:noAutofit/>
          </a:bodyPr>
          <a:lstStyle/>
          <a:p>
            <a:pPr algn="ctr"/>
            <a:r>
              <a:rPr lang="uk-UA" sz="54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Виконавча влада</a:t>
            </a:r>
            <a:endParaRPr lang="uk-UA" sz="5400" b="1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086" y="1825624"/>
            <a:ext cx="10758714" cy="4488089"/>
          </a:xfrm>
        </p:spPr>
        <p:txBody>
          <a:bodyPr>
            <a:normAutofit lnSpcReduction="10000"/>
          </a:bodyPr>
          <a:lstStyle/>
          <a:p>
            <a:r>
              <a:rPr lang="uk-UA" dirty="0" smtClean="0"/>
              <a:t>Глава держави, уряду й верховний головнокомандуючий збройними силами Індонезії – президент, якому надає допомогу в здійсненні його обов'язків віце-президент.</a:t>
            </a:r>
          </a:p>
          <a:p>
            <a:r>
              <a:rPr lang="uk-UA" dirty="0" smtClean="0"/>
              <a:t> Президент і віце-президент обираються (з 2004) загальним прямим і таємним голосуванням строком на п'ять років, після закінчення якого вони можуть бути вибрані вдруге, але не більш, ніж ще на один строк. Раніше президент обирався парламентом. </a:t>
            </a:r>
          </a:p>
          <a:p>
            <a:r>
              <a:rPr lang="uk-UA" dirty="0" smtClean="0"/>
              <a:t>До центральних органів влади відноситься також Вище аудиторське управління (така собі Рахункова палата із поєднанням функцій Державного казначейства), що здійснює контроль за виконанням фінансової сторони державного бюджету.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90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5400" b="1" dirty="0">
                <a:ln>
                  <a:solidFill>
                    <a:srgbClr val="ED7D31">
                      <a:lumMod val="50000"/>
                    </a:srgbClr>
                  </a:solidFill>
                </a:ln>
                <a:solidFill>
                  <a:prstClr val="black"/>
                </a:solidFill>
              </a:rPr>
              <a:t>Виконавча влада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Під керівництвом президента здійснює свою діяльність уряд республіки – кабінет міністрів. Уряд наділений правом видавати за згодою Ради народних представників закони, а також розробляти відповідні постанови для їх виконання.</a:t>
            </a:r>
          </a:p>
          <a:p>
            <a:endParaRPr lang="uk-UA" dirty="0" smtClean="0"/>
          </a:p>
          <a:p>
            <a:r>
              <a:rPr lang="uk-UA" dirty="0" smtClean="0"/>
              <a:t>Парламент складається із двох палат – Ради народних представників і Рада регіональних представників. Він наділений правом приймати й змінювати конституцію, призначати на посаду президента й віце-президента, а також ініціювати процедуру відсторонення президента від влади.</a:t>
            </a:r>
          </a:p>
          <a:p>
            <a:endParaRPr lang="uk-UA" dirty="0" smtClean="0"/>
          </a:p>
          <a:p>
            <a:endParaRPr lang="uk-UA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982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 smtClean="0">
                <a:ln>
                  <a:solidFill>
                    <a:schemeClr val="tx1"/>
                  </a:solidFill>
                </a:ln>
              </a:rPr>
              <a:t>Законодавча влада</a:t>
            </a:r>
            <a:endParaRPr lang="uk-UA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Законодавча влада належить Народному консультативному конгресу. </a:t>
            </a:r>
          </a:p>
          <a:p>
            <a:r>
              <a:rPr lang="uk-UA" dirty="0" smtClean="0"/>
              <a:t>Відповідно до конституційних реформ а внесених змін, що вступили в силу в 2004, Народний консультативний конгрес втратив значення вищого представницького </a:t>
            </a:r>
            <a:r>
              <a:rPr lang="uk-UA" dirty="0" err="1" smtClean="0"/>
              <a:t>органа</a:t>
            </a:r>
            <a:r>
              <a:rPr lang="uk-UA" dirty="0" smtClean="0"/>
              <a:t> влади й був перетворений у парламент, що складається із двох палат – Ради народних представників і Рада регіональних представників. </a:t>
            </a:r>
          </a:p>
          <a:p>
            <a:r>
              <a:rPr lang="uk-UA" dirty="0" smtClean="0"/>
              <a:t>Конгрес наділений правом приймати й змінювати конституцію, призначати на посаду президента й віце-президента, а також ініціювати процедуру відсторонення президента від влади.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660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4800" b="1" dirty="0" smtClean="0">
                <a:ln>
                  <a:solidFill>
                    <a:schemeClr val="tx1"/>
                  </a:solidFill>
                </a:ln>
              </a:rPr>
              <a:t>Законодавча влада</a:t>
            </a:r>
            <a:endParaRPr lang="uk-UA" sz="48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Поточну законодавчу діяльність здійснює Рада народних представників.</a:t>
            </a:r>
          </a:p>
          <a:p>
            <a:endParaRPr lang="uk-UA" dirty="0" smtClean="0"/>
          </a:p>
          <a:p>
            <a:r>
              <a:rPr lang="uk-UA" dirty="0" smtClean="0"/>
              <a:t>Новий орган у структурі законодавчої влади – Рада регіональних представників. Кожна провінція представлена в Раді регіональних представників чотирма депутатами, вибраними на мажоритарній основі, при чому ці обранці мають бути безпартійними.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01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5601" y="235431"/>
            <a:ext cx="5693229" cy="1325563"/>
          </a:xfrm>
        </p:spPr>
        <p:txBody>
          <a:bodyPr>
            <a:normAutofit/>
          </a:bodyPr>
          <a:lstStyle/>
          <a:p>
            <a:pPr algn="ctr"/>
            <a:r>
              <a:rPr lang="uk-UA" sz="5400" b="1" dirty="0">
                <a:ln>
                  <a:solidFill>
                    <a:schemeClr val="tx1"/>
                  </a:solidFill>
                </a:ln>
              </a:rPr>
              <a:t>Судова система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48830" y="235431"/>
            <a:ext cx="5954484" cy="6513712"/>
          </a:xfrm>
        </p:spPr>
        <p:txBody>
          <a:bodyPr>
            <a:normAutofit lnSpcReduction="10000"/>
          </a:bodyPr>
          <a:lstStyle/>
          <a:p>
            <a:r>
              <a:rPr lang="uk-UA" dirty="0" smtClean="0"/>
              <a:t>Судова система складається з Верховного суду, Конституційного суду, вищих і районних судів, а також судів спеціальної юрисдикції.</a:t>
            </a:r>
          </a:p>
          <a:p>
            <a:endParaRPr lang="uk-UA" dirty="0" smtClean="0"/>
          </a:p>
          <a:p>
            <a:r>
              <a:rPr lang="uk-UA" dirty="0" smtClean="0"/>
              <a:t>Вищий судовий орган – Верховний суд. Голова й всі члени суду призначаються президентом за списком кандидатів, схвалених законодавчим органом. Верховний суд має право наглядати за діяльністю інших судових органів і є судом останньої інстанції, наділеним правом розглядати касаційні скарги на </a:t>
            </a:r>
            <a:r>
              <a:rPr lang="uk-UA" dirty="0" err="1" smtClean="0"/>
              <a:t>вироки</a:t>
            </a:r>
            <a:r>
              <a:rPr lang="uk-UA" dirty="0" smtClean="0"/>
              <a:t> й рішення, винесені нижчестоящими судами.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1" y="1823865"/>
            <a:ext cx="5200979" cy="45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4800" b="1" dirty="0" smtClean="0">
                <a:ln>
                  <a:solidFill>
                    <a:schemeClr val="tx1"/>
                  </a:solidFill>
                </a:ln>
              </a:rPr>
              <a:t>Органи  влади на регіональному рівні</a:t>
            </a:r>
            <a:endParaRPr lang="uk-UA" sz="48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2857" y="1487488"/>
            <a:ext cx="11553372" cy="5218112"/>
          </a:xfrm>
        </p:spPr>
        <p:txBody>
          <a:bodyPr>
            <a:noAutofit/>
          </a:bodyPr>
          <a:lstStyle/>
          <a:p>
            <a:r>
              <a:rPr lang="uk-UA" sz="2400" dirty="0" smtClean="0"/>
              <a:t>В адміністративному відношенні Республіка Індонезія ділиться на 33 провінції, включаючи Особливі регіони – Султанат </a:t>
            </a:r>
            <a:r>
              <a:rPr lang="uk-UA" sz="2400" dirty="0" err="1" smtClean="0"/>
              <a:t>Джок’якарта</a:t>
            </a:r>
            <a:r>
              <a:rPr lang="uk-UA" sz="2400" dirty="0" smtClean="0"/>
              <a:t> й </a:t>
            </a:r>
            <a:r>
              <a:rPr lang="uk-UA" sz="2400" dirty="0" err="1" smtClean="0"/>
              <a:t>Нанггроє</a:t>
            </a:r>
            <a:r>
              <a:rPr lang="uk-UA" sz="2400" dirty="0" smtClean="0"/>
              <a:t> </a:t>
            </a:r>
            <a:r>
              <a:rPr lang="uk-UA" sz="2400" dirty="0" err="1" smtClean="0"/>
              <a:t>Ачех-Даруссалам</a:t>
            </a:r>
            <a:r>
              <a:rPr lang="uk-UA" sz="2400" dirty="0" smtClean="0"/>
              <a:t>, а також особливий столичний округ – Велика Джакарта.</a:t>
            </a:r>
          </a:p>
          <a:p>
            <a:r>
              <a:rPr lang="uk-UA" sz="2400" dirty="0" smtClean="0"/>
              <a:t>На чолі провінцій стоять губернатори, що здійснюють функції виконавчої влади. Губернатор </a:t>
            </a:r>
            <a:r>
              <a:rPr lang="uk-UA" sz="2400" dirty="0" err="1" smtClean="0"/>
              <a:t>Джок’якарти</a:t>
            </a:r>
            <a:r>
              <a:rPr lang="uk-UA" sz="2400" dirty="0" smtClean="0"/>
              <a:t>, яким є султан, займає цей пост довічно. Як правило, більшість губернаторів були з числа представників збройних сил.</a:t>
            </a:r>
          </a:p>
          <a:p>
            <a:r>
              <a:rPr lang="uk-UA" sz="2400" dirty="0" smtClean="0"/>
              <a:t>Провінції діляться на </a:t>
            </a:r>
            <a:r>
              <a:rPr lang="uk-UA" sz="2400" dirty="0" err="1" smtClean="0"/>
              <a:t>кабупатени</a:t>
            </a:r>
            <a:r>
              <a:rPr lang="uk-UA" sz="2400" dirty="0" smtClean="0"/>
              <a:t> (області або райони), а останні – на </a:t>
            </a:r>
            <a:r>
              <a:rPr lang="uk-UA" sz="2400" dirty="0" err="1" smtClean="0"/>
              <a:t>кечаматани</a:t>
            </a:r>
            <a:r>
              <a:rPr lang="uk-UA" sz="2400" dirty="0" smtClean="0"/>
              <a:t> (підрайони). </a:t>
            </a:r>
          </a:p>
          <a:p>
            <a:r>
              <a:rPr lang="uk-UA" sz="2400" dirty="0" smtClean="0"/>
              <a:t>У великих містах утворяться муніципалітети. Виконавчу владу в </a:t>
            </a:r>
            <a:r>
              <a:rPr lang="uk-UA" sz="2400" dirty="0" err="1" smtClean="0"/>
              <a:t>кабупатенах</a:t>
            </a:r>
            <a:r>
              <a:rPr lang="uk-UA" sz="2400" dirty="0" smtClean="0"/>
              <a:t> очолюють голови адміністрації області – </a:t>
            </a:r>
            <a:r>
              <a:rPr lang="uk-UA" sz="2400" dirty="0" err="1" smtClean="0"/>
              <a:t>бупати</a:t>
            </a:r>
            <a:r>
              <a:rPr lang="uk-UA" sz="2400" dirty="0" smtClean="0"/>
              <a:t>, а в муніципалітетах – мери міст. Призначення на посаду </a:t>
            </a:r>
            <a:r>
              <a:rPr lang="uk-UA" sz="2400" dirty="0" err="1" smtClean="0"/>
              <a:t>бупати</a:t>
            </a:r>
            <a:r>
              <a:rPr lang="uk-UA" sz="2400" dirty="0" smtClean="0"/>
              <a:t> й мера здійснюється губернатором провінції разом з регіональними представницькими органами, а затвердження в посаді – міністром внутрішніх справ.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4115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4716" y="1560060"/>
            <a:ext cx="7347856" cy="5297940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Перші політичні партії й організації ("Буди Утомо", Індійська партія, "</a:t>
            </a:r>
            <a:r>
              <a:rPr lang="uk-UA" dirty="0" err="1"/>
              <a:t>Сарекат</a:t>
            </a:r>
            <a:r>
              <a:rPr lang="uk-UA" dirty="0"/>
              <a:t> іслам" і ін.) з'явилися на початку 20 століття. </a:t>
            </a:r>
            <a:endParaRPr lang="uk-UA" dirty="0" smtClean="0"/>
          </a:p>
          <a:p>
            <a:r>
              <a:rPr lang="uk-UA" dirty="0" smtClean="0"/>
              <a:t>Після </a:t>
            </a:r>
            <a:r>
              <a:rPr lang="uk-UA" dirty="0"/>
              <a:t>отримання країною незалежності головну роль у політичному житті грали Національна партія Індонезії (НПІ), Комуністична партія (КПІ) і мусульманські партії (</a:t>
            </a:r>
            <a:r>
              <a:rPr lang="uk-UA" dirty="0" err="1"/>
              <a:t>Нахдлатул</a:t>
            </a:r>
            <a:r>
              <a:rPr lang="uk-UA" dirty="0"/>
              <a:t> </a:t>
            </a:r>
            <a:r>
              <a:rPr lang="uk-UA" dirty="0" err="1"/>
              <a:t>Улама</a:t>
            </a:r>
            <a:r>
              <a:rPr lang="uk-UA" dirty="0"/>
              <a:t>, </a:t>
            </a:r>
            <a:r>
              <a:rPr lang="uk-UA" dirty="0" err="1"/>
              <a:t>Машумі</a:t>
            </a:r>
            <a:r>
              <a:rPr lang="uk-UA" dirty="0"/>
              <a:t>). </a:t>
            </a:r>
            <a:endParaRPr lang="uk-UA" dirty="0" smtClean="0"/>
          </a:p>
          <a:p>
            <a:r>
              <a:rPr lang="uk-UA" dirty="0" smtClean="0"/>
              <a:t>Однак </a:t>
            </a:r>
            <a:r>
              <a:rPr lang="uk-UA" dirty="0"/>
              <a:t>демократичний експеримент тривав недовго. Після встановлення системи "керованої демократії", на початку 1960-х, урядом був прийнятий курс на "спрощення" системи політичних партій, у результаті якого були заборонені не тільки Соціалістична партія Індонезії й </a:t>
            </a:r>
            <a:r>
              <a:rPr lang="uk-UA" dirty="0" err="1"/>
              <a:t>Машумі</a:t>
            </a:r>
            <a:r>
              <a:rPr lang="uk-UA" dirty="0"/>
              <a:t> (1960), запідозрені в участі в антиурядових заколотах, але й десятки інших більш дрібних партій.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898" y="0"/>
            <a:ext cx="451485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5000" y="234497"/>
            <a:ext cx="10515600" cy="1325563"/>
          </a:xfrm>
        </p:spPr>
        <p:txBody>
          <a:bodyPr/>
          <a:lstStyle/>
          <a:p>
            <a:r>
              <a:rPr lang="uk-UA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Політичні  партій й громадські організацій</a:t>
            </a:r>
            <a:endParaRPr lang="uk-UA" b="1" dirty="0"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667657" y="283759"/>
            <a:ext cx="10976429" cy="1325563"/>
          </a:xfrm>
        </p:spPr>
        <p:txBody>
          <a:bodyPr/>
          <a:lstStyle/>
          <a:p>
            <a:r>
              <a:rPr lang="uk-UA" sz="6600" b="1" dirty="0" smtClean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ІНДОНЕЗІЯ </a:t>
            </a:r>
            <a:endParaRPr lang="uk-UA" b="1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Объект 12"/>
          <p:cNvSpPr>
            <a:spLocks noGrp="1"/>
          </p:cNvSpPr>
          <p:nvPr>
            <p:ph idx="1"/>
          </p:nvPr>
        </p:nvSpPr>
        <p:spPr>
          <a:xfrm>
            <a:off x="478972" y="2169660"/>
            <a:ext cx="6530956" cy="4187597"/>
          </a:xfrm>
        </p:spPr>
        <p:txBody>
          <a:bodyPr>
            <a:normAutofit/>
          </a:bodyPr>
          <a:lstStyle/>
          <a:p>
            <a:r>
              <a:rPr lang="uk-UA" dirty="0" smtClean="0"/>
              <a:t>Офіційна</a:t>
            </a:r>
            <a:r>
              <a:rPr lang="en-US" dirty="0" smtClean="0"/>
              <a:t> </a:t>
            </a:r>
            <a:r>
              <a:rPr lang="uk-UA" dirty="0" smtClean="0"/>
              <a:t> назва — Республіка Індонезія (індонезійською </a:t>
            </a:r>
            <a:r>
              <a:rPr lang="en-US" dirty="0" err="1" smtClean="0"/>
              <a:t>Republik</a:t>
            </a:r>
            <a:r>
              <a:rPr lang="en-US" dirty="0" smtClean="0"/>
              <a:t> Indonesia) — </a:t>
            </a:r>
            <a:r>
              <a:rPr lang="uk-UA" dirty="0" smtClean="0"/>
              <a:t>країна в Океанії та Південно-Східній Азії.</a:t>
            </a:r>
          </a:p>
          <a:p>
            <a:r>
              <a:rPr lang="uk-UA" dirty="0" smtClean="0"/>
              <a:t>Розташована на островах Малайського архіпелагу та західній частині острова Нова Гвінея.</a:t>
            </a:r>
          </a:p>
          <a:p>
            <a:r>
              <a:rPr lang="ru-RU" dirty="0" smtClean="0"/>
              <a:t>Є </a:t>
            </a:r>
            <a:r>
              <a:rPr lang="uk-UA" dirty="0" smtClean="0"/>
              <a:t>найбільшою острівною державою у світі.</a:t>
            </a:r>
            <a:endParaRPr lang="uk-UA" dirty="0"/>
          </a:p>
        </p:txBody>
      </p:sp>
      <p:pic>
        <p:nvPicPr>
          <p:cNvPr id="1026" name="Picture 2" descr="Розташування Індонез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527" y="865703"/>
            <a:ext cx="4423187" cy="44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>
            <a:off x="7927626" y="4263458"/>
            <a:ext cx="2284466" cy="2284466"/>
            <a:chOff x="7913112" y="4043614"/>
            <a:chExt cx="2284466" cy="2284466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3795" y="4043614"/>
              <a:ext cx="2203100" cy="2203100"/>
            </a:xfrm>
            <a:prstGeom prst="rect">
              <a:avLst/>
            </a:prstGeom>
          </p:spPr>
        </p:pic>
        <p:sp>
          <p:nvSpPr>
            <p:cNvPr id="15" name="Прямоугольная выноска 14"/>
            <p:cNvSpPr/>
            <p:nvPr/>
          </p:nvSpPr>
          <p:spPr>
            <a:xfrm>
              <a:off x="7913112" y="4043614"/>
              <a:ext cx="2284466" cy="2284466"/>
            </a:xfrm>
            <a:prstGeom prst="wedgeRectCallout">
              <a:avLst>
                <a:gd name="adj1" fmla="val 36801"/>
                <a:gd name="adj2" fmla="val -89026"/>
              </a:avLst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1350"/>
            </a:p>
          </p:txBody>
        </p:sp>
      </p:grpSp>
    </p:spTree>
    <p:extLst>
      <p:ext uri="{BB962C8B-B14F-4D97-AF65-F5344CB8AC3E}">
        <p14:creationId xmlns:p14="http://schemas.microsoft.com/office/powerpoint/2010/main" val="21066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01380" y="1469461"/>
            <a:ext cx="2307772" cy="51235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</a:rPr>
              <a:t>Партія </a:t>
            </a:r>
            <a:r>
              <a:rPr lang="uk-UA" sz="2000" b="1" dirty="0">
                <a:solidFill>
                  <a:schemeClr val="accent2">
                    <a:lumMod val="50000"/>
                  </a:schemeClr>
                </a:solidFill>
              </a:rPr>
              <a:t>Голкар </a:t>
            </a:r>
            <a:r>
              <a:rPr lang="uk-UA" sz="18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uk-UA" sz="1800" dirty="0">
                <a:solidFill>
                  <a:schemeClr val="accent2">
                    <a:lumMod val="50000"/>
                  </a:schemeClr>
                </a:solidFill>
              </a:rPr>
              <a:t>Партія функціональних груп) – була заснована в 1964 як Організація функціональних груп (молоді, жінок, ветеранів і </a:t>
            </a:r>
            <a:r>
              <a:rPr lang="uk-UA" sz="1800" dirty="0" err="1">
                <a:solidFill>
                  <a:schemeClr val="accent2">
                    <a:lumMod val="50000"/>
                  </a:schemeClr>
                </a:solidFill>
              </a:rPr>
              <a:t>т.д</a:t>
            </a:r>
            <a:r>
              <a:rPr lang="uk-UA" sz="1800" dirty="0">
                <a:solidFill>
                  <a:schemeClr val="accent2">
                    <a:lumMod val="50000"/>
                  </a:schemeClr>
                </a:solidFill>
              </a:rPr>
              <a:t>.). </a:t>
            </a:r>
            <a:r>
              <a:rPr lang="uk-UA" sz="1800" dirty="0">
                <a:solidFill>
                  <a:schemeClr val="accent2">
                    <a:lumMod val="50000"/>
                  </a:schemeClr>
                </a:solidFill>
              </a:rPr>
              <a:t>Протягом </a:t>
            </a:r>
            <a:r>
              <a:rPr lang="uk-UA" sz="1800" dirty="0">
                <a:solidFill>
                  <a:schemeClr val="accent2">
                    <a:lumMod val="50000"/>
                  </a:schemeClr>
                </a:solidFill>
              </a:rPr>
              <a:t>ери Нового порядку Голкар був опорою режиму Сухарто, забезпечуючи йому підтримку електорату (на всіх виборах з 1971 по 1997 організація незмінно збирала від 62% до 75% голосів).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" y="113558"/>
            <a:ext cx="2271032" cy="1511269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4907" y="1839842"/>
            <a:ext cx="2436473" cy="3572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2000" b="1" dirty="0" smtClean="0">
                <a:solidFill>
                  <a:srgbClr val="002060"/>
                </a:solidFill>
              </a:rPr>
              <a:t>Демократична партія </a:t>
            </a:r>
            <a:r>
              <a:rPr lang="uk-UA" sz="1800" dirty="0" smtClean="0">
                <a:solidFill>
                  <a:srgbClr val="002060"/>
                </a:solidFill>
              </a:rPr>
              <a:t>– правоцентристська партія, що спирається на платформу світського націоналізму. Заснована 9 вересня 2001.  Ідеологічна основа партії – </a:t>
            </a:r>
            <a:r>
              <a:rPr lang="uk-UA" sz="1800" dirty="0" err="1" smtClean="0">
                <a:solidFill>
                  <a:srgbClr val="002060"/>
                </a:solidFill>
              </a:rPr>
              <a:t>панчасила</a:t>
            </a:r>
            <a:r>
              <a:rPr lang="uk-UA" sz="1800" dirty="0" smtClean="0">
                <a:solidFill>
                  <a:srgbClr val="002060"/>
                </a:solidFill>
              </a:rPr>
              <a:t>. ДП виступає за унітарну державу, демократію, за захист культурного плюралізму й проти національного й релігійного насильства. </a:t>
            </a:r>
            <a:endParaRPr lang="uk-UA" sz="1800" dirty="0">
              <a:solidFill>
                <a:srgbClr val="00206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782629" y="2928584"/>
            <a:ext cx="2409371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uk-UA" sz="2000" b="1" dirty="0">
                <a:solidFill>
                  <a:srgbClr val="BC0813"/>
                </a:solidFill>
              </a:rPr>
              <a:t>Комуністична партія Індонезії</a:t>
            </a:r>
            <a:r>
              <a:rPr lang="uk-UA" dirty="0">
                <a:solidFill>
                  <a:srgbClr val="BC0813"/>
                </a:solidFill>
              </a:rPr>
              <a:t>, </a:t>
            </a:r>
            <a:r>
              <a:rPr lang="uk-UA" b="1" dirty="0">
                <a:solidFill>
                  <a:srgbClr val="BC0813"/>
                </a:solidFill>
              </a:rPr>
              <a:t>КПІ </a:t>
            </a:r>
            <a:r>
              <a:rPr lang="uk-UA" dirty="0">
                <a:solidFill>
                  <a:srgbClr val="BC0813"/>
                </a:solidFill>
              </a:rPr>
              <a:t>(</a:t>
            </a:r>
            <a:r>
              <a:rPr lang="uk-UA" dirty="0" err="1">
                <a:solidFill>
                  <a:srgbClr val="BC0813"/>
                </a:solidFill>
              </a:rPr>
              <a:t>індонез</a:t>
            </a:r>
            <a:r>
              <a:rPr lang="uk-UA" dirty="0">
                <a:solidFill>
                  <a:srgbClr val="BC0813"/>
                </a:solidFill>
              </a:rPr>
              <a:t>. </a:t>
            </a:r>
            <a:r>
              <a:rPr lang="en-US" dirty="0" err="1">
                <a:solidFill>
                  <a:srgbClr val="BC0813"/>
                </a:solidFill>
              </a:rPr>
              <a:t>Partai</a:t>
            </a:r>
            <a:r>
              <a:rPr lang="en-US" dirty="0">
                <a:solidFill>
                  <a:srgbClr val="BC0813"/>
                </a:solidFill>
              </a:rPr>
              <a:t> </a:t>
            </a:r>
            <a:r>
              <a:rPr lang="en-US" dirty="0" err="1">
                <a:solidFill>
                  <a:srgbClr val="BC0813"/>
                </a:solidFill>
              </a:rPr>
              <a:t>Komunis</a:t>
            </a:r>
            <a:r>
              <a:rPr lang="en-US" dirty="0">
                <a:solidFill>
                  <a:srgbClr val="BC0813"/>
                </a:solidFill>
              </a:rPr>
              <a:t> Indonesia, PKI) — </a:t>
            </a:r>
            <a:r>
              <a:rPr lang="uk-UA" dirty="0">
                <a:solidFill>
                  <a:srgbClr val="BC0813"/>
                </a:solidFill>
              </a:rPr>
              <a:t>політична партія, яка існувала в Індонезії під різними назвами у 1920—1965 роках. В першій половині 1960-х років була найбільшою неправлячою компартією у світі.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215018" y="548580"/>
            <a:ext cx="237506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/>
              <a:t>Національна функціональна партія "Турбота" (НФП"Т") </a:t>
            </a:r>
            <a:r>
              <a:rPr lang="uk-UA" dirty="0"/>
              <a:t>– партія клану Сухарто, фактично очолювана його дочкою Сіті </a:t>
            </a:r>
            <a:r>
              <a:rPr lang="uk-UA" dirty="0" err="1"/>
              <a:t>Хардіянти</a:t>
            </a:r>
            <a:r>
              <a:rPr lang="uk-UA" dirty="0"/>
              <a:t> </a:t>
            </a:r>
            <a:r>
              <a:rPr lang="uk-UA" dirty="0" err="1"/>
              <a:t>Рукмана</a:t>
            </a:r>
            <a:r>
              <a:rPr lang="uk-UA" dirty="0"/>
              <a:t>. Утворена у квітні 2000 на базі масової організації "Турбота про націю". Остаточно оформилася 9 вересня 2002.</a:t>
            </a:r>
          </a:p>
          <a:p>
            <a:pPr algn="ctr"/>
            <a:r>
              <a:rPr lang="uk-UA" dirty="0" smtClean="0"/>
              <a:t>Партія </a:t>
            </a:r>
            <a:r>
              <a:rPr lang="uk-UA" dirty="0"/>
              <a:t>називає себе "старою Голкар" на противагу так званій "новій Голкар" і грає на ностальгії виборців по "старих добрих часах" стабільності й процвітання.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890090" y="502074"/>
            <a:ext cx="244962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b="1" dirty="0">
                <a:solidFill>
                  <a:srgbClr val="006600"/>
                </a:solidFill>
              </a:rPr>
              <a:t>Партія благоденства й миру (ПБМ</a:t>
            </a:r>
            <a:r>
              <a:rPr lang="uk-UA" dirty="0">
                <a:solidFill>
                  <a:srgbClr val="006600"/>
                </a:solidFill>
              </a:rPr>
              <a:t>) – християнська політична партія, що спирається на католицьку й протестантську громади. Заснована в жовтні 2001 у Джакарті. Ідеологія – </a:t>
            </a:r>
            <a:r>
              <a:rPr lang="uk-UA" dirty="0" err="1">
                <a:solidFill>
                  <a:srgbClr val="006600"/>
                </a:solidFill>
              </a:rPr>
              <a:t>панчасила</a:t>
            </a:r>
            <a:r>
              <a:rPr lang="uk-UA" dirty="0">
                <a:solidFill>
                  <a:srgbClr val="006600"/>
                </a:solidFill>
              </a:rPr>
              <a:t>. Призиває до боротьби з корупцією, виступає за рівні можливості участі в суспільному житті всіх національних і релігійних груп, а також за волю віросповідання й дотримання принципу розподілу сфер впливу держави й церкви.</a:t>
            </a:r>
          </a:p>
        </p:txBody>
      </p:sp>
      <p:pic>
        <p:nvPicPr>
          <p:cNvPr id="4102" name="Picture 6" descr="Коммунистическая партия Индонезии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629" y="451260"/>
            <a:ext cx="2347134" cy="23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24115" y="805212"/>
            <a:ext cx="44704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/>
              <a:t>Партія єдності й розвитку (ПЄР) </a:t>
            </a:r>
            <a:r>
              <a:rPr lang="uk-UA" dirty="0"/>
              <a:t>– єдина політична організація індонезійських мусульман, дозволена в період режиму Сухарто. Заснована в 1973 шляхом об'єднання </a:t>
            </a:r>
            <a:r>
              <a:rPr lang="uk-UA" dirty="0" err="1"/>
              <a:t>Нахдатул</a:t>
            </a:r>
            <a:r>
              <a:rPr lang="uk-UA" dirty="0"/>
              <a:t> </a:t>
            </a:r>
            <a:r>
              <a:rPr lang="uk-UA" dirty="0" err="1"/>
              <a:t>Улама</a:t>
            </a:r>
            <a:r>
              <a:rPr lang="uk-UA" dirty="0"/>
              <a:t> (НУ), Мусульманської партії Індонезії (</a:t>
            </a:r>
            <a:r>
              <a:rPr lang="uk-UA" dirty="0" err="1"/>
              <a:t>Пармуси</a:t>
            </a:r>
            <a:r>
              <a:rPr lang="uk-UA" dirty="0"/>
              <a:t>), Партії Мусульманського союзу Індонезії (ПСІІ) і Руху за мусульманське виховання (Перти). Хоча після створення ПЄР ці партії втратили статус самостійних, всі вони продовжували свою діяльність як громадські організації й вели боротьбу за партійне лідерство. У наслідок цього партії так і не вдалося виробити загальну програму й висунути єдиного лідера, що влаштовував би всі фракції руху. Під натиском режиму ПЄР в 1984 заявило про відмову від ісламу як ідеологічної основи. Це призвело до виходу з її </a:t>
            </a:r>
            <a:r>
              <a:rPr lang="uk-UA" dirty="0" err="1"/>
              <a:t>Нахдатул</a:t>
            </a:r>
            <a:r>
              <a:rPr lang="uk-UA" dirty="0"/>
              <a:t> </a:t>
            </a:r>
            <a:r>
              <a:rPr lang="uk-UA" dirty="0" err="1"/>
              <a:t>Улама</a:t>
            </a:r>
            <a:r>
              <a:rPr lang="uk-UA" dirty="0"/>
              <a:t> й ПСІІ.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386286" y="725053"/>
            <a:ext cx="516708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 smtClean="0"/>
              <a:t>Партія зірки й півмісяця (</a:t>
            </a:r>
            <a:r>
              <a:rPr lang="uk-UA" sz="2400" b="1" dirty="0"/>
              <a:t>ПЗП) </a:t>
            </a:r>
            <a:r>
              <a:rPr lang="uk-UA" dirty="0"/>
              <a:t>– ортодоксальна </a:t>
            </a:r>
            <a:r>
              <a:rPr lang="uk-UA" dirty="0" smtClean="0"/>
              <a:t>ісламістська </a:t>
            </a:r>
            <a:r>
              <a:rPr lang="uk-UA" dirty="0"/>
              <a:t>партія, заснована в 1998 у результаті розколу Партії національного мандата. Уважає себе спадкоємицею </a:t>
            </a:r>
            <a:r>
              <a:rPr lang="uk-UA" dirty="0" err="1"/>
              <a:t>Машумі</a:t>
            </a:r>
            <a:r>
              <a:rPr lang="uk-UA" dirty="0"/>
              <a:t> (Консультативна рада індонезійських мусульман, заснована в 1943), фундаменталістської мусульманської партії, забороненої в 1960.</a:t>
            </a:r>
          </a:p>
          <a:p>
            <a:pPr algn="ctr"/>
            <a:endParaRPr lang="uk-UA" dirty="0"/>
          </a:p>
          <a:p>
            <a:pPr algn="ctr"/>
            <a:r>
              <a:rPr lang="uk-UA" dirty="0"/>
              <a:t>Одна з на найбільш консервативних мусульманських партій, вважає, що держава повинна "будуватися на ісламських принципах". При цьому вона відкидає твердження, що прагне до побудови чисто ісламської держави. В економічній сфері виступає за ринкову економіку, залучення іноземних капіталів, розвиток ісламської банківської системи й проти державного цінового регулювання. Велике значення надає важливості конституційних змін і </a:t>
            </a:r>
            <a:r>
              <a:rPr lang="uk-UA" dirty="0" err="1"/>
              <a:t>деконцентрації</a:t>
            </a:r>
            <a:r>
              <a:rPr lang="uk-UA" dirty="0"/>
              <a:t> влади, а також розширенню регіональної автономії.</a:t>
            </a:r>
          </a:p>
        </p:txBody>
      </p:sp>
    </p:spTree>
    <p:extLst>
      <p:ext uri="{BB962C8B-B14F-4D97-AF65-F5344CB8AC3E}">
        <p14:creationId xmlns:p14="http://schemas.microsoft.com/office/powerpoint/2010/main" val="16490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310" t="7606"/>
          <a:stretch/>
        </p:blipFill>
        <p:spPr>
          <a:xfrm>
            <a:off x="3091543" y="1947695"/>
            <a:ext cx="8273143" cy="491030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844801" y="389852"/>
            <a:ext cx="916499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4400" b="1" dirty="0" smtClean="0">
                <a:ln>
                  <a:solidFill>
                    <a:schemeClr val="bg1"/>
                  </a:solidFill>
                </a:ln>
                <a:solidFill>
                  <a:srgbClr val="BC0813"/>
                </a:solidFill>
              </a:rPr>
              <a:t>Партійний  </a:t>
            </a:r>
            <a:r>
              <a:rPr lang="uk-UA" sz="4400" b="1" dirty="0">
                <a:ln>
                  <a:solidFill>
                    <a:schemeClr val="bg1"/>
                  </a:solidFill>
                </a:ln>
                <a:solidFill>
                  <a:srgbClr val="BC0813"/>
                </a:solidFill>
              </a:rPr>
              <a:t>склад </a:t>
            </a:r>
            <a:r>
              <a:rPr lang="uk-UA" sz="4400" b="1" dirty="0" smtClean="0">
                <a:ln>
                  <a:solidFill>
                    <a:schemeClr val="bg1"/>
                  </a:solidFill>
                </a:ln>
                <a:solidFill>
                  <a:srgbClr val="BC0813"/>
                </a:solidFill>
              </a:rPr>
              <a:t>Ради </a:t>
            </a:r>
            <a:r>
              <a:rPr lang="uk-UA" sz="4400" b="1" dirty="0">
                <a:ln>
                  <a:solidFill>
                    <a:schemeClr val="bg1"/>
                  </a:solidFill>
                </a:ln>
                <a:solidFill>
                  <a:srgbClr val="BC0813"/>
                </a:solidFill>
              </a:rPr>
              <a:t>народних представників  </a:t>
            </a:r>
            <a:r>
              <a:rPr lang="uk-UA" sz="4400" b="1" dirty="0" smtClean="0">
                <a:ln>
                  <a:solidFill>
                    <a:schemeClr val="bg1"/>
                  </a:solidFill>
                </a:ln>
                <a:solidFill>
                  <a:srgbClr val="BC0813"/>
                </a:solidFill>
              </a:rPr>
              <a:t>скликання 2014 року.</a:t>
            </a:r>
            <a:endParaRPr lang="uk-UA" sz="4400" b="1" dirty="0">
              <a:ln>
                <a:solidFill>
                  <a:schemeClr val="bg1"/>
                </a:solidFill>
              </a:ln>
              <a:solidFill>
                <a:srgbClr val="BC0813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512943" y="6120317"/>
            <a:ext cx="2851743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ru-RU" sz="2400" b="1" dirty="0" err="1" smtClean="0"/>
              <a:t>Всього</a:t>
            </a:r>
            <a:r>
              <a:rPr lang="ru-RU" sz="2400" b="1" dirty="0" smtClean="0"/>
              <a:t> – 560 </a:t>
            </a:r>
            <a:r>
              <a:rPr lang="ru-RU" sz="2400" b="1" dirty="0" err="1" smtClean="0"/>
              <a:t>місць</a:t>
            </a:r>
            <a:endParaRPr lang="uk-UA" sz="2400" b="1" dirty="0"/>
          </a:p>
        </p:txBody>
      </p:sp>
      <p:pic>
        <p:nvPicPr>
          <p:cNvPr id="5122" name="Picture 2" descr="Рада народних представників (Індонезія) — Вікіпеді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99290"/>
            <a:ext cx="2960914" cy="283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264228" y="481239"/>
            <a:ext cx="9782629" cy="1325563"/>
          </a:xfrm>
        </p:spPr>
        <p:txBody>
          <a:bodyPr>
            <a:noAutofit/>
          </a:bodyPr>
          <a:lstStyle/>
          <a:p>
            <a:pPr algn="ctr"/>
            <a:r>
              <a:rPr lang="uk-UA" sz="115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Дякую за увагу</a:t>
            </a:r>
            <a:endParaRPr lang="uk-UA" sz="115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23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0" y="249010"/>
            <a:ext cx="4499429" cy="1325563"/>
          </a:xfrm>
        </p:spPr>
        <p:txBody>
          <a:bodyPr/>
          <a:lstStyle/>
          <a:p>
            <a:r>
              <a:rPr lang="uk-UA" sz="6600" b="1" dirty="0">
                <a:ln w="1016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ІНДОНЕЗІЯ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629" y="353104"/>
            <a:ext cx="6596743" cy="6151791"/>
          </a:xfrm>
          <a:solidFill>
            <a:srgbClr val="FFFFFF">
              <a:alpha val="61176"/>
            </a:srgbClr>
          </a:solidFill>
        </p:spPr>
        <p:txBody>
          <a:bodyPr>
            <a:normAutofit/>
          </a:bodyPr>
          <a:lstStyle/>
          <a:p>
            <a:r>
              <a:rPr lang="uk-UA" i="1" dirty="0" smtClean="0"/>
              <a:t>Назву для країни </a:t>
            </a:r>
            <a:r>
              <a:rPr lang="ru-RU" i="1" dirty="0" smtClean="0"/>
              <a:t>придумав у 1884 </a:t>
            </a:r>
            <a:r>
              <a:rPr lang="uk-UA" i="1" dirty="0" smtClean="0"/>
              <a:t>році</a:t>
            </a:r>
            <a:r>
              <a:rPr lang="ru-RU" i="1" dirty="0" smtClean="0"/>
              <a:t> </a:t>
            </a:r>
            <a:r>
              <a:rPr lang="uk-UA" i="1" dirty="0" smtClean="0"/>
              <a:t>німецький мандрівник, географ і етнограф Адольф </a:t>
            </a:r>
            <a:r>
              <a:rPr lang="uk-UA" i="1" dirty="0" err="1" smtClean="0"/>
              <a:t>Бастіан</a:t>
            </a:r>
            <a:r>
              <a:rPr lang="uk-UA" i="1" dirty="0" smtClean="0"/>
              <a:t>, з'єднавши назву «Індія» і грецьке слово «</a:t>
            </a:r>
            <a:r>
              <a:rPr lang="uk-UA" i="1" dirty="0" err="1" smtClean="0"/>
              <a:t>несос</a:t>
            </a:r>
            <a:r>
              <a:rPr lang="uk-UA" i="1" dirty="0" smtClean="0"/>
              <a:t>» — «острови</a:t>
            </a:r>
            <a:r>
              <a:rPr lang="ru-RU" i="1" dirty="0" smtClean="0"/>
              <a:t>».</a:t>
            </a:r>
            <a:endParaRPr lang="uk-UA" i="1" dirty="0" smtClean="0"/>
          </a:p>
          <a:p>
            <a:r>
              <a:rPr lang="uk-UA" i="1" dirty="0" smtClean="0"/>
              <a:t>Незалежність країни проголошена 17 серпня 1945 року. За три роки до цього вона перебувала під японською окупацією, а до того була колоніальним володінням Нідерландів, які почали її освоєння в першій половині </a:t>
            </a:r>
            <a:r>
              <a:rPr lang="en-US" i="1" dirty="0" smtClean="0"/>
              <a:t>XVII </a:t>
            </a:r>
            <a:r>
              <a:rPr lang="uk-UA" i="1" dirty="0" smtClean="0"/>
              <a:t>століття й об'єднали більшу частину території сучасної Індонезії під своєю владою до кінця </a:t>
            </a:r>
            <a:r>
              <a:rPr lang="en-US" i="1" dirty="0" smtClean="0"/>
              <a:t>XIX </a:t>
            </a:r>
            <a:r>
              <a:rPr lang="uk-UA" i="1" dirty="0" smtClean="0"/>
              <a:t>століття.</a:t>
            </a:r>
            <a:endParaRPr lang="uk-UA" i="1" dirty="0"/>
          </a:p>
        </p:txBody>
      </p:sp>
    </p:spTree>
    <p:extLst>
      <p:ext uri="{BB962C8B-B14F-4D97-AF65-F5344CB8AC3E}">
        <p14:creationId xmlns:p14="http://schemas.microsoft.com/office/powerpoint/2010/main" val="38266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8770" y="0"/>
            <a:ext cx="6549572" cy="912131"/>
          </a:xfrm>
        </p:spPr>
        <p:txBody>
          <a:bodyPr>
            <a:normAutofit fontScale="90000"/>
          </a:bodyPr>
          <a:lstStyle/>
          <a:p>
            <a:r>
              <a:rPr lang="uk-UA" sz="6600" b="1" dirty="0" smtClean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Паспорт країни</a:t>
            </a:r>
            <a:endParaRPr lang="uk-UA" sz="6600" b="1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0913" y="924376"/>
            <a:ext cx="11408230" cy="553833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Офіційна назва: Республіка Індонезія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/>
              <a:t>Столиця: Джакарта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Площа: 1,9 млн. км2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Кількість населення: 242,97 млн. осіб (2010)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Державний устрій: унітарний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Форма державного правління: президентська республіка.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Адміністративно-територіальний поділ: 31 провінція і 2 особливі адміністративні одиниці, що прирівнюються за статусом до провінції - Особливий столичний округ Джакарта і Особливий округ </a:t>
            </a:r>
            <a:r>
              <a:rPr lang="uk-UA" sz="2500" dirty="0" err="1" smtClean="0"/>
              <a:t>Джок'якарта</a:t>
            </a:r>
            <a:endParaRPr lang="uk-UA" sz="25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Грошова одиниця: рупія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Членство в міжнародних організаціях: ООН, АТЕС, АСЕАН, МАГАТЕ, МВФ, СОТ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Державне свято: 17 серпня (День незалежності). Рік здобуття незалежності: 1945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uk-UA" sz="2500" dirty="0" smtClean="0"/>
              <a:t>Поетична назва: країна трьох тисяч островів</a:t>
            </a:r>
            <a:endParaRPr lang="uk-UA" sz="2500" dirty="0"/>
          </a:p>
        </p:txBody>
      </p:sp>
    </p:spTree>
    <p:extLst>
      <p:ext uri="{BB962C8B-B14F-4D97-AF65-F5344CB8AC3E}">
        <p14:creationId xmlns:p14="http://schemas.microsoft.com/office/powerpoint/2010/main" val="1943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649" y="125282"/>
            <a:ext cx="11997129" cy="1325563"/>
          </a:xfrm>
        </p:spPr>
        <p:txBody>
          <a:bodyPr>
            <a:noAutofit/>
          </a:bodyPr>
          <a:lstStyle/>
          <a:p>
            <a:pPr algn="ctr"/>
            <a:r>
              <a:rPr lang="uk-UA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</a:rPr>
              <a:t>Державний устрій і форма правління</a:t>
            </a:r>
            <a:endParaRPr lang="uk-UA" sz="6000" b="1" dirty="0">
              <a:ln>
                <a:solidFill>
                  <a:schemeClr val="accent2">
                    <a:lumMod val="50000"/>
                  </a:schemeClr>
                </a:solidFill>
              </a:ln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617" y="1653620"/>
            <a:ext cx="5716011" cy="4823936"/>
          </a:xfrm>
        </p:spPr>
        <p:txBody>
          <a:bodyPr>
            <a:noAutofit/>
          </a:bodyPr>
          <a:lstStyle/>
          <a:p>
            <a:r>
              <a:rPr lang="uk-UA" sz="3200" dirty="0" smtClean="0"/>
              <a:t>Індонезія — унітарна держава, президентська республіка. </a:t>
            </a:r>
          </a:p>
          <a:p>
            <a:r>
              <a:rPr lang="uk-UA" sz="3200" dirty="0" smtClean="0"/>
              <a:t>Конституція</a:t>
            </a:r>
            <a:r>
              <a:rPr lang="ru-RU" sz="3200" dirty="0" smtClean="0"/>
              <a:t> </a:t>
            </a:r>
            <a:r>
              <a:rPr lang="uk-UA" sz="3200" dirty="0" smtClean="0"/>
              <a:t>Індонезії, складена Комісією з підготовки незалежності, уведена в дію 18 серпня </a:t>
            </a:r>
            <a:r>
              <a:rPr lang="ru-RU" sz="3200" dirty="0" smtClean="0"/>
              <a:t>1945</a:t>
            </a:r>
            <a:r>
              <a:rPr lang="ru-RU" sz="3200" dirty="0"/>
              <a:t>.</a:t>
            </a:r>
            <a:endParaRPr lang="uk-UA" sz="3200" dirty="0" smtClean="0"/>
          </a:p>
          <a:p>
            <a:r>
              <a:rPr lang="uk-UA" sz="3200" dirty="0" smtClean="0"/>
              <a:t>Країна поділя­ється на 28 провінцій, 2 спеціальні області, 1 спеціаль­ний округ.</a:t>
            </a:r>
            <a:endParaRPr lang="uk-UA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37">
                        <a14:foregroundMark x1="37289" y1="55550" x2="51170" y2="71950"/>
                        <a14:foregroundMark x1="66249" y1="35700" x2="56070" y2="49300"/>
                        <a14:foregroundMark x1="54219" y1="39100" x2="54219" y2="39400"/>
                        <a14:foregroundMark x1="53021" y1="37400" x2="65923" y2="51300"/>
                        <a14:foregroundMark x1="9254" y1="74200" x2="23136" y2="81300"/>
                        <a14:foregroundMark x1="28361" y1="84100" x2="66249" y2="96850"/>
                        <a14:foregroundMark x1="64398" y1="89500" x2="90582" y2="74500"/>
                        <a14:foregroundMark x1="34513" y1="54950" x2="43767" y2="67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446" y="1181023"/>
            <a:ext cx="4864865" cy="52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3917" cy="6858001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243" y="258081"/>
            <a:ext cx="5624214" cy="6374947"/>
          </a:xfrm>
        </p:spPr>
        <p:txBody>
          <a:bodyPr>
            <a:normAutofit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Основним джерелом права в сучасній Індонезії є законодавство. 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Ієрархію нормативно-правових актів становлять Конституція, декрети Народного консультативного конгресу, закони парламенту, підзаконні акти Президента, Кабінету міністрів, міністерств і відомств. </a:t>
            </a:r>
          </a:p>
          <a:p>
            <a:r>
              <a:rPr lang="uk-UA" dirty="0" smtClean="0">
                <a:solidFill>
                  <a:schemeClr val="bg1"/>
                </a:solidFill>
              </a:rPr>
              <a:t>Конституція (ст.22) передбачає інститут надзвичайного законодавства, здійснюваного Кабінетом міністрів з наступним затвердженням парламентом.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5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084943" y="166005"/>
            <a:ext cx="5475514" cy="1325563"/>
          </a:xfrm>
        </p:spPr>
        <p:txBody>
          <a:bodyPr/>
          <a:lstStyle/>
          <a:p>
            <a:pPr algn="ctr"/>
            <a:r>
              <a:rPr lang="uk-UA" sz="6600" b="1" dirty="0" smtClean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КОНСТИТУЦІЯ</a:t>
            </a:r>
            <a:endParaRPr lang="uk-UA" b="1" dirty="0">
              <a:ln w="6600">
                <a:solidFill>
                  <a:srgbClr val="C00000"/>
                </a:solidFill>
                <a:prstDash val="solid"/>
              </a:ln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>
          <a:xfrm>
            <a:off x="838200" y="1465943"/>
            <a:ext cx="6607629" cy="5181046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Прийнята 1945 р після отримання Індонезією незалежності.</a:t>
            </a:r>
          </a:p>
          <a:p>
            <a:r>
              <a:rPr lang="uk-UA" dirty="0" smtClean="0"/>
              <a:t>Розділена на 16 глав, або 37 статей</a:t>
            </a:r>
          </a:p>
          <a:p>
            <a:r>
              <a:rPr lang="uk-UA" dirty="0" smtClean="0"/>
              <a:t>До 1998 року можливість внесення змін до Конституції існувала, однак процес був дуже довгий і затяжний, тому змін не вносилося. </a:t>
            </a:r>
          </a:p>
          <a:p>
            <a:r>
              <a:rPr lang="uk-UA" dirty="0" smtClean="0"/>
              <a:t>У 1998 р, коли почалася загальна лібералізація життя, були скасовані закони, що обмежували процес внесення поправок.</a:t>
            </a:r>
          </a:p>
          <a:p>
            <a:r>
              <a:rPr lang="uk-UA" dirty="0" smtClean="0"/>
              <a:t>Рішення про прийняття поправок до Конституції приймається голосуванням в Народному консультативному конгресі.</a:t>
            </a:r>
            <a:endParaRPr lang="uk-UA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2228" y="264431"/>
            <a:ext cx="4077608" cy="591253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852228" y="6277657"/>
            <a:ext cx="4435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solidFill>
                  <a:srgbClr val="222222"/>
                </a:solidFill>
                <a:latin typeface="Arial" panose="020B0604020202020204" pitchFamily="34" charset="0"/>
              </a:rPr>
              <a:t>1946р. Друковане видання конституції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63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2" y="0"/>
            <a:ext cx="11794601" cy="1325563"/>
          </a:xfrm>
        </p:spPr>
        <p:txBody>
          <a:bodyPr>
            <a:noAutofit/>
          </a:bodyPr>
          <a:lstStyle/>
          <a:p>
            <a:pPr algn="ctr"/>
            <a:r>
              <a:rPr lang="uk-UA" sz="60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Державний устрій і форма правління</a:t>
            </a:r>
            <a:endParaRPr lang="uk-UA" sz="6000" b="1" dirty="0"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6142" y="1289050"/>
            <a:ext cx="6424315" cy="5101998"/>
          </a:xfrm>
        </p:spPr>
        <p:txBody>
          <a:bodyPr>
            <a:noAutofit/>
          </a:bodyPr>
          <a:lstStyle/>
          <a:p>
            <a:r>
              <a:rPr lang="uk-UA" sz="3200" dirty="0"/>
              <a:t>За Конституцією 1945 Індонезія є унітарною республікою президентського типу. Цікаво, що президентська і парламентська форми правління вдало поєднуються в державний устрій Індонезії. </a:t>
            </a:r>
          </a:p>
          <a:p>
            <a:r>
              <a:rPr lang="uk-UA" sz="3200" dirty="0"/>
              <a:t>Сильну виконавчу владу очолює президент (з </a:t>
            </a:r>
            <a:r>
              <a:rPr lang="uk-UA" sz="3200" dirty="0" smtClean="0"/>
              <a:t>2004 </a:t>
            </a:r>
            <a:r>
              <a:rPr lang="uk-UA" sz="3200" dirty="0"/>
              <a:t>р. - Джоко </a:t>
            </a:r>
            <a:r>
              <a:rPr lang="uk-UA" sz="3200" dirty="0" err="1" smtClean="0"/>
              <a:t>Відодо</a:t>
            </a:r>
            <a:r>
              <a:rPr lang="uk-UA" sz="3200" dirty="0" smtClean="0"/>
              <a:t>), </a:t>
            </a:r>
            <a:r>
              <a:rPr lang="uk-UA" sz="3200" dirty="0"/>
              <a:t>що є також головнокомандувачем збройними силами. </a:t>
            </a:r>
          </a:p>
          <a:p>
            <a:endParaRPr lang="uk-UA" sz="32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7037404" y="5190719"/>
            <a:ext cx="4757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i="1" dirty="0">
                <a:solidFill>
                  <a:srgbClr val="C00000"/>
                </a:solidFill>
              </a:rPr>
              <a:t>Джоко </a:t>
            </a:r>
            <a:r>
              <a:rPr lang="uk-UA" i="1" dirty="0" err="1" smtClean="0">
                <a:solidFill>
                  <a:srgbClr val="C00000"/>
                </a:solidFill>
              </a:rPr>
              <a:t>Відодо</a:t>
            </a:r>
            <a:r>
              <a:rPr lang="en-US" i="1" dirty="0" smtClean="0">
                <a:solidFill>
                  <a:srgbClr val="C00000"/>
                </a:solidFill>
              </a:rPr>
              <a:t>— </a:t>
            </a:r>
            <a:r>
              <a:rPr lang="uk-UA" i="1" dirty="0">
                <a:solidFill>
                  <a:srgbClr val="C00000"/>
                </a:solidFill>
              </a:rPr>
              <a:t>індонезійський політичний діяч, переможець президентських виборів 2014, 7-й президент </a:t>
            </a:r>
            <a:r>
              <a:rPr lang="uk-UA" i="1" dirty="0" err="1">
                <a:solidFill>
                  <a:srgbClr val="C00000"/>
                </a:solidFill>
              </a:rPr>
              <a:t>Інденезії</a:t>
            </a:r>
            <a:r>
              <a:rPr lang="uk-UA" i="1" dirty="0">
                <a:solidFill>
                  <a:srgbClr val="C00000"/>
                </a:solidFill>
              </a:rPr>
              <a:t> (початок повноважень з 20 жовтня 2014 р.).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587" r="14158"/>
          <a:stretch/>
        </p:blipFill>
        <p:spPr>
          <a:xfrm>
            <a:off x="6765121" y="1521279"/>
            <a:ext cx="5029480" cy="3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0"/>
            <a:ext cx="6110513" cy="6858000"/>
          </a:xfrm>
          <a:solidFill>
            <a:srgbClr val="FFFFFF">
              <a:alpha val="65882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000" dirty="0" smtClean="0">
                <a:solidFill>
                  <a:srgbClr val="6C0000"/>
                </a:solidFill>
              </a:rPr>
              <a:t>По конституції президент наділений повноваженнями представляти: </a:t>
            </a:r>
          </a:p>
          <a:p>
            <a:r>
              <a:rPr lang="uk-UA" i="1" dirty="0" smtClean="0">
                <a:solidFill>
                  <a:srgbClr val="6C0000"/>
                </a:solidFill>
              </a:rPr>
              <a:t>законопроекти на розгляд Ради народних представників (РНП) і затверджувати постанови уряду для їх виконання;</a:t>
            </a:r>
          </a:p>
          <a:p>
            <a:r>
              <a:rPr lang="uk-UA" i="1" dirty="0" smtClean="0">
                <a:solidFill>
                  <a:srgbClr val="6C0000"/>
                </a:solidFill>
              </a:rPr>
              <a:t>оголошувати війну, заключати мир і договори з іншими державами; </a:t>
            </a:r>
          </a:p>
          <a:p>
            <a:r>
              <a:rPr lang="uk-UA" i="1" dirty="0" smtClean="0">
                <a:solidFill>
                  <a:srgbClr val="6C0000"/>
                </a:solidFill>
              </a:rPr>
              <a:t>при необхідності вводити надзвичайний стан і управляти країною за допомогою декретів. 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6C0000"/>
                </a:solidFill>
              </a:rPr>
              <a:t>Раніше глава держави мав повноваження видавати закони, але внесені в 1997 у текст конституції зміни позбавили його цього права.</a:t>
            </a:r>
            <a:endParaRPr lang="uk-UA" dirty="0">
              <a:solidFill>
                <a:srgbClr val="6C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18857" y="6457890"/>
            <a:ext cx="8055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/>
              <a:t>Палац </a:t>
            </a:r>
            <a:r>
              <a:rPr lang="ru-RU" sz="2000" b="1" i="1" dirty="0" err="1"/>
              <a:t>Незалежності</a:t>
            </a:r>
            <a:r>
              <a:rPr lang="ru-RU" sz="2000" b="1" i="1" dirty="0"/>
              <a:t> в </a:t>
            </a:r>
            <a:r>
              <a:rPr lang="ru-RU" sz="2000" b="1" i="1" dirty="0" err="1"/>
              <a:t>Джакарті</a:t>
            </a:r>
            <a:r>
              <a:rPr lang="ru-RU" sz="2000" b="1" i="1" dirty="0"/>
              <a:t> - </a:t>
            </a:r>
            <a:r>
              <a:rPr lang="ru-RU" sz="2000" b="1" i="1" dirty="0" err="1"/>
              <a:t>резиденція</a:t>
            </a:r>
            <a:r>
              <a:rPr lang="ru-RU" sz="2000" b="1" i="1" dirty="0"/>
              <a:t> президента </a:t>
            </a:r>
            <a:r>
              <a:rPr lang="ru-RU" sz="2000" b="1" i="1" dirty="0" err="1"/>
              <a:t>Індонезії</a:t>
            </a:r>
            <a:endParaRPr lang="uk-UA" sz="2000" b="1" i="1" dirty="0"/>
          </a:p>
        </p:txBody>
      </p:sp>
    </p:spTree>
    <p:extLst>
      <p:ext uri="{BB962C8B-B14F-4D97-AF65-F5344CB8AC3E}">
        <p14:creationId xmlns:p14="http://schemas.microsoft.com/office/powerpoint/2010/main" val="71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</TotalTime>
  <Words>1856</Words>
  <Application>Microsoft Office PowerPoint</Application>
  <PresentationFormat>Широкоэкранный</PresentationFormat>
  <Paragraphs>100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Система державного правління Індонезії</vt:lpstr>
      <vt:lpstr>ІНДОНЕЗІЯ </vt:lpstr>
      <vt:lpstr>ІНДОНЕЗІЯ</vt:lpstr>
      <vt:lpstr>Паспорт країни</vt:lpstr>
      <vt:lpstr>Державний устрій і форма правління</vt:lpstr>
      <vt:lpstr>Презентация PowerPoint</vt:lpstr>
      <vt:lpstr>КОНСТИТУЦІЯ</vt:lpstr>
      <vt:lpstr>Державний устрій і форма правління</vt:lpstr>
      <vt:lpstr>Презентация PowerPoint</vt:lpstr>
      <vt:lpstr>Презентация PowerPoint</vt:lpstr>
      <vt:lpstr>Презентация PowerPoint</vt:lpstr>
      <vt:lpstr>Презентация PowerPoint</vt:lpstr>
      <vt:lpstr>Виконавча влада</vt:lpstr>
      <vt:lpstr>Виконавча влада</vt:lpstr>
      <vt:lpstr>Законодавча влада</vt:lpstr>
      <vt:lpstr>Законодавча влада</vt:lpstr>
      <vt:lpstr>Судова система </vt:lpstr>
      <vt:lpstr>Органи  влади на регіональному рівні</vt:lpstr>
      <vt:lpstr>Політичні  партій й громадські організацій</vt:lpstr>
      <vt:lpstr>Презентация PowerPoint</vt:lpstr>
      <vt:lpstr>Презентация PowerPoint</vt:lpstr>
      <vt:lpstr>Презентация PowerPoint</vt:lpstr>
      <vt:lpstr>Дякую за увагу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admin</cp:lastModifiedBy>
  <cp:revision>26</cp:revision>
  <dcterms:created xsi:type="dcterms:W3CDTF">2019-08-22T12:46:47Z</dcterms:created>
  <dcterms:modified xsi:type="dcterms:W3CDTF">2020-04-23T15:01:32Z</dcterms:modified>
</cp:coreProperties>
</file>